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5143500" cx="9144000"/>
  <p:notesSz cx="6858000" cy="9144000"/>
  <p:embeddedFontLst>
    <p:embeddedFont>
      <p:font typeface="Century Gothic"/>
      <p:regular r:id="rId14"/>
      <p:bold r:id="rId15"/>
      <p:italic r:id="rId16"/>
      <p:boldItalic r:id="rId1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CenturyGothic-bold.fntdata"/><Relationship Id="rId14" Type="http://schemas.openxmlformats.org/officeDocument/2006/relationships/font" Target="fonts/CenturyGothic-regular.fntdata"/><Relationship Id="rId17" Type="http://schemas.openxmlformats.org/officeDocument/2006/relationships/font" Target="fonts/CenturyGothic-boldItalic.fntdata"/><Relationship Id="rId16" Type="http://schemas.openxmlformats.org/officeDocument/2006/relationships/font" Target="fonts/CenturyGothic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acfb4954d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acfb4954d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acfb4954dc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acfb4954dc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acfb4954dc_1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acfb4954dc_1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acfb4954dc_1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acfb4954dc_1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acfb4954dc_1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acfb4954dc_1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acfb4954dc_1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acfb4954dc_1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acfb4954dc_1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acfb4954dc_1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482B"/>
              </a:buClr>
              <a:buSzPts val="4500"/>
              <a:buFont typeface="Century Gothic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95959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95959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95959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1"/>
          <p:cNvSpPr txBox="1"/>
          <p:nvPr>
            <p:ph type="title"/>
          </p:nvPr>
        </p:nvSpPr>
        <p:spPr>
          <a:xfrm>
            <a:off x="1747380" y="273844"/>
            <a:ext cx="67680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482B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8" name="Google Shape;68;p11"/>
          <p:cNvSpPr txBox="1"/>
          <p:nvPr>
            <p:ph idx="1" type="body"/>
          </p:nvPr>
        </p:nvSpPr>
        <p:spPr>
          <a:xfrm rot="5400000">
            <a:off x="3678750" y="-562181"/>
            <a:ext cx="2905200" cy="67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95959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95959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95959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95959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95959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9" name="Google Shape;69;p1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" name="Google Shape;70;p1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1" name="Google Shape;71;p1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2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482B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4" name="Google Shape;74;p12"/>
          <p:cNvSpPr txBox="1"/>
          <p:nvPr>
            <p:ph idx="1" type="body"/>
          </p:nvPr>
        </p:nvSpPr>
        <p:spPr>
          <a:xfrm rot="5400000">
            <a:off x="1674075" y="-122456"/>
            <a:ext cx="4359000" cy="51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95959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95959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95959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95959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95959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5" name="Google Shape;75;p1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6" name="Google Shape;76;p1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7" name="Google Shape;77;p1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" name="Google Shape;80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rtl="0">
              <a:spcBef>
                <a:spcPts val="800"/>
              </a:spcBef>
              <a:spcAft>
                <a:spcPts val="0"/>
              </a:spcAft>
              <a:buSzPts val="2100"/>
              <a:buChar char="•"/>
              <a:defRPr/>
            </a:lvl1pPr>
            <a:lvl2pPr indent="-342900" lvl="1" marL="914400" rtl="0"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2pPr>
            <a:lvl3pPr indent="-323850" lvl="2" marL="1371600" rtl="0">
              <a:spcBef>
                <a:spcPts val="400"/>
              </a:spcBef>
              <a:spcAft>
                <a:spcPts val="0"/>
              </a:spcAft>
              <a:buSzPts val="1500"/>
              <a:buChar char="•"/>
              <a:defRPr/>
            </a:lvl3pPr>
            <a:lvl4pPr indent="-317500" lvl="3" marL="18288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4pPr>
            <a:lvl5pPr indent="-317500" lvl="4" marL="22860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5pPr>
            <a:lvl6pPr indent="-317500" lvl="5" marL="27432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81" name="Google Shape;81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1747380" y="273844"/>
            <a:ext cx="67680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482B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" name="Google Shape;17;p3"/>
          <p:cNvSpPr txBox="1"/>
          <p:nvPr>
            <p:ph idx="1" type="body"/>
          </p:nvPr>
        </p:nvSpPr>
        <p:spPr>
          <a:xfrm>
            <a:off x="1747380" y="1369219"/>
            <a:ext cx="6768000" cy="29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95959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95959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95959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95959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95959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8" name="Google Shape;18;p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" name="Google Shape;19;p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482B"/>
              </a:buClr>
              <a:buSzPts val="4500"/>
              <a:buFont typeface="Century Gothic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623888" y="3442097"/>
            <a:ext cx="78867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" name="Google Shape;25;p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title"/>
          </p:nvPr>
        </p:nvSpPr>
        <p:spPr>
          <a:xfrm>
            <a:off x="1747380" y="273844"/>
            <a:ext cx="67680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482B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1348113" y="1369219"/>
            <a:ext cx="31668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95959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95959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95959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95959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95959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95959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95959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95959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95959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95959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" name="Google Shape;32;p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" name="Google Shape;33;p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"/>
          <p:cNvSpPr txBox="1"/>
          <p:nvPr>
            <p:ph type="title"/>
          </p:nvPr>
        </p:nvSpPr>
        <p:spPr>
          <a:xfrm>
            <a:off x="1768633" y="273844"/>
            <a:ext cx="67479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482B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" name="Google Shape;36;p6"/>
          <p:cNvSpPr txBox="1"/>
          <p:nvPr>
            <p:ph idx="1" type="body"/>
          </p:nvPr>
        </p:nvSpPr>
        <p:spPr>
          <a:xfrm>
            <a:off x="1188406" y="1260872"/>
            <a:ext cx="33099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95959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95959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95959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37" name="Google Shape;37;p6"/>
          <p:cNvSpPr txBox="1"/>
          <p:nvPr>
            <p:ph idx="2" type="body"/>
          </p:nvPr>
        </p:nvSpPr>
        <p:spPr>
          <a:xfrm>
            <a:off x="1188406" y="1878806"/>
            <a:ext cx="3309900" cy="27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95959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95959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95959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95959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95959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95959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95959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95959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39" name="Google Shape;39;p6"/>
          <p:cNvSpPr txBox="1"/>
          <p:nvPr>
            <p:ph idx="4" type="body"/>
          </p:nvPr>
        </p:nvSpPr>
        <p:spPr>
          <a:xfrm>
            <a:off x="4629150" y="1878806"/>
            <a:ext cx="3887400" cy="27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95959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95959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95959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95959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95959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0" name="Google Shape;40;p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" name="Google Shape;41;p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2" name="Google Shape;42;p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7"/>
          <p:cNvSpPr txBox="1"/>
          <p:nvPr>
            <p:ph type="title"/>
          </p:nvPr>
        </p:nvSpPr>
        <p:spPr>
          <a:xfrm>
            <a:off x="1747380" y="273844"/>
            <a:ext cx="67680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482B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5" name="Google Shape;45;p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" name="Google Shape;46;p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" name="Google Shape;47;p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" name="Google Shape;50;p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1" name="Google Shape;51;p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9"/>
          <p:cNvSpPr txBox="1"/>
          <p:nvPr>
            <p:ph type="title"/>
          </p:nvPr>
        </p:nvSpPr>
        <p:spPr>
          <a:xfrm>
            <a:off x="1207196" y="342900"/>
            <a:ext cx="2371800" cy="1200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482B"/>
              </a:buClr>
              <a:buSzPts val="2400"/>
              <a:buFont typeface="Century Gothic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4" name="Google Shape;54;p9"/>
          <p:cNvSpPr txBox="1"/>
          <p:nvPr>
            <p:ph idx="1" type="body"/>
          </p:nvPr>
        </p:nvSpPr>
        <p:spPr>
          <a:xfrm>
            <a:off x="3887391" y="740569"/>
            <a:ext cx="46290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810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95959"/>
              </a:buClr>
              <a:buSzPts val="2400"/>
              <a:buChar char="•"/>
              <a:defRPr sz="2400"/>
            </a:lvl1pPr>
            <a:lvl2pPr indent="-3619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95959"/>
              </a:buClr>
              <a:buSzPts val="2100"/>
              <a:buChar char="•"/>
              <a:defRPr sz="2100"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 sz="1800"/>
            </a:lvl3pPr>
            <a:lvl4pPr indent="-3238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95959"/>
              </a:buClr>
              <a:buSzPts val="1500"/>
              <a:buChar char="•"/>
              <a:defRPr sz="1500"/>
            </a:lvl4pPr>
            <a:lvl5pPr indent="-3238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95959"/>
              </a:buClr>
              <a:buSzPts val="1500"/>
              <a:buChar char="•"/>
              <a:defRPr sz="1500"/>
            </a:lvl5pPr>
            <a:lvl6pPr indent="-3238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55" name="Google Shape;55;p9"/>
          <p:cNvSpPr txBox="1"/>
          <p:nvPr>
            <p:ph idx="2" type="body"/>
          </p:nvPr>
        </p:nvSpPr>
        <p:spPr>
          <a:xfrm>
            <a:off x="1207196" y="1543050"/>
            <a:ext cx="23718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95959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95959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95959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95959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95959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56" name="Google Shape;56;p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7" name="Google Shape;57;p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8" name="Google Shape;58;p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0"/>
          <p:cNvSpPr txBox="1"/>
          <p:nvPr>
            <p:ph type="title"/>
          </p:nvPr>
        </p:nvSpPr>
        <p:spPr>
          <a:xfrm>
            <a:off x="1240077" y="342900"/>
            <a:ext cx="2719800" cy="1200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482B"/>
              </a:buClr>
              <a:buSzPts val="2400"/>
              <a:buFont typeface="Century Gothic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1" name="Google Shape;61;p10"/>
          <p:cNvSpPr/>
          <p:nvPr>
            <p:ph idx="2" type="pic"/>
          </p:nvPr>
        </p:nvSpPr>
        <p:spPr>
          <a:xfrm>
            <a:off x="3887391" y="740569"/>
            <a:ext cx="46290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95959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95959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95959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" name="Google Shape;62;p10"/>
          <p:cNvSpPr txBox="1"/>
          <p:nvPr>
            <p:ph idx="1" type="body"/>
          </p:nvPr>
        </p:nvSpPr>
        <p:spPr>
          <a:xfrm>
            <a:off x="1240077" y="1543050"/>
            <a:ext cx="23388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95959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95959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95959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95959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95959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63" name="Google Shape;63;p1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p1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5" name="Google Shape;65;p1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0.xml"/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0" y="4453518"/>
            <a:ext cx="9144000" cy="690000"/>
          </a:xfrm>
          <a:prstGeom prst="rect">
            <a:avLst/>
          </a:prstGeom>
          <a:solidFill>
            <a:srgbClr val="3A3838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" name="Google Shape;7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40693" y="4599522"/>
            <a:ext cx="566737" cy="463777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8;p1"/>
          <p:cNvSpPr txBox="1"/>
          <p:nvPr>
            <p:ph type="title"/>
          </p:nvPr>
        </p:nvSpPr>
        <p:spPr>
          <a:xfrm>
            <a:off x="1747380" y="273844"/>
            <a:ext cx="67680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482B"/>
              </a:buClr>
              <a:buSzPts val="3300"/>
              <a:buFont typeface="Century Gothic"/>
              <a:buNone/>
              <a:defRPr b="1" i="1" sz="3300" u="none" cap="none" strike="noStrike">
                <a:solidFill>
                  <a:srgbClr val="00482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9" name="Google Shape;9;p1"/>
          <p:cNvSpPr txBox="1"/>
          <p:nvPr>
            <p:ph idx="1" type="body"/>
          </p:nvPr>
        </p:nvSpPr>
        <p:spPr>
          <a:xfrm>
            <a:off x="1747380" y="1369219"/>
            <a:ext cx="6768000" cy="29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95959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95959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/>
        </p:nvSpPr>
        <p:spPr>
          <a:xfrm>
            <a:off x="6490010" y="4714687"/>
            <a:ext cx="2520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b="0" i="0" lang="es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www.ucundinamarca.edu.co</a:t>
            </a:r>
            <a:endParaRPr b="0" i="0" sz="12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" name="Google Shape;11;p1"/>
          <p:cNvSpPr txBox="1"/>
          <p:nvPr/>
        </p:nvSpPr>
        <p:spPr>
          <a:xfrm>
            <a:off x="2584295" y="4750783"/>
            <a:ext cx="25203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</a:pPr>
            <a:r>
              <a:rPr b="0" i="0" lang="es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Vigilada MinEducación</a:t>
            </a:r>
            <a:endParaRPr b="0" i="0" sz="9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8.png"/><Relationship Id="rId5" Type="http://schemas.openxmlformats.org/officeDocument/2006/relationships/image" Target="../media/image7.png"/><Relationship Id="rId6" Type="http://schemas.openxmlformats.org/officeDocument/2006/relationships/image" Target="../media/image9.png"/><Relationship Id="rId7" Type="http://schemas.openxmlformats.org/officeDocument/2006/relationships/image" Target="../media/image5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Relationship Id="rId4" Type="http://schemas.openxmlformats.org/officeDocument/2006/relationships/image" Target="../media/image11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Relationship Id="rId4" Type="http://schemas.openxmlformats.org/officeDocument/2006/relationships/image" Target="../media/image12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4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6300"/>
              <a:t>MATHMIND</a:t>
            </a:r>
            <a:endParaRPr sz="6300"/>
          </a:p>
        </p:txBody>
      </p:sp>
      <p:sp>
        <p:nvSpPr>
          <p:cNvPr id="87" name="Google Shape;87;p14"/>
          <p:cNvSpPr txBox="1"/>
          <p:nvPr>
            <p:ph idx="1" type="subTitle"/>
          </p:nvPr>
        </p:nvSpPr>
        <p:spPr>
          <a:xfrm>
            <a:off x="1143000" y="2825478"/>
            <a:ext cx="6858000" cy="12417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80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</a:rPr>
              <a:t>INTEGRANTES: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ctr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s">
                <a:solidFill>
                  <a:srgbClr val="000000"/>
                </a:solidFill>
              </a:rPr>
              <a:t>Laura Camila Alvarez Gaitan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s">
                <a:solidFill>
                  <a:srgbClr val="000000"/>
                </a:solidFill>
              </a:rPr>
              <a:t>Yeison Javier Barriga Garcia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s">
                <a:solidFill>
                  <a:srgbClr val="000000"/>
                </a:solidFill>
              </a:rPr>
              <a:t>Karen Tatiana Romero Pineda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5"/>
          <p:cNvSpPr txBox="1"/>
          <p:nvPr>
            <p:ph type="title"/>
          </p:nvPr>
        </p:nvSpPr>
        <p:spPr>
          <a:xfrm>
            <a:off x="1152625" y="259100"/>
            <a:ext cx="7568100" cy="6951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3400"/>
              <a:t>MATHMIND</a:t>
            </a:r>
            <a:endParaRPr sz="3400"/>
          </a:p>
        </p:txBody>
      </p:sp>
      <p:sp>
        <p:nvSpPr>
          <p:cNvPr id="93" name="Google Shape;93;p15"/>
          <p:cNvSpPr txBox="1"/>
          <p:nvPr>
            <p:ph idx="1" type="body"/>
          </p:nvPr>
        </p:nvSpPr>
        <p:spPr>
          <a:xfrm>
            <a:off x="4805975" y="1326150"/>
            <a:ext cx="4026300" cy="31149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</a:rPr>
              <a:t>Mathmind es un aplicativo web diseñado para facilitar los procesos de aprendizaje en el área de matemáticas para niños entre cinco y nueve años, con la finalidad de reforzar sus conocimientos por medio de herramientas interactivas.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94" name="Google Shape;9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4575" y="1496888"/>
            <a:ext cx="4137425" cy="24719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HERRAMIENTAS</a:t>
            </a:r>
            <a:endParaRPr/>
          </a:p>
        </p:txBody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870850" y="1408725"/>
            <a:ext cx="4584900" cy="2894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68300" lvl="0" marL="457200" rtl="0" algn="l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200"/>
              <a:buChar char="•"/>
            </a:pPr>
            <a:r>
              <a:rPr lang="es" sz="2200">
                <a:solidFill>
                  <a:srgbClr val="000000"/>
                </a:solidFill>
              </a:rPr>
              <a:t>Netbeans IDE 8.2</a:t>
            </a:r>
            <a:endParaRPr sz="2200">
              <a:solidFill>
                <a:srgbClr val="000000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Char char="•"/>
            </a:pPr>
            <a:r>
              <a:rPr lang="es" sz="2200">
                <a:solidFill>
                  <a:srgbClr val="000000"/>
                </a:solidFill>
              </a:rPr>
              <a:t>Java Server Pages (JSP)</a:t>
            </a:r>
            <a:endParaRPr sz="2200">
              <a:solidFill>
                <a:srgbClr val="000000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Char char="•"/>
            </a:pPr>
            <a:r>
              <a:rPr lang="es" sz="2200">
                <a:solidFill>
                  <a:srgbClr val="000000"/>
                </a:solidFill>
              </a:rPr>
              <a:t>HyperText Markup Language(HTML)</a:t>
            </a:r>
            <a:endParaRPr sz="2200">
              <a:solidFill>
                <a:srgbClr val="000000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Char char="•"/>
            </a:pPr>
            <a:r>
              <a:rPr lang="es" sz="2200">
                <a:solidFill>
                  <a:srgbClr val="000000"/>
                </a:solidFill>
              </a:rPr>
              <a:t>Cascading Style Sheets (CSS)</a:t>
            </a:r>
            <a:endParaRPr sz="2200">
              <a:solidFill>
                <a:srgbClr val="000000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Char char="•"/>
            </a:pPr>
            <a:r>
              <a:rPr lang="es" sz="2200">
                <a:solidFill>
                  <a:srgbClr val="000000"/>
                </a:solidFill>
              </a:rPr>
              <a:t>MySQL</a:t>
            </a:r>
            <a:endParaRPr sz="2200">
              <a:solidFill>
                <a:srgbClr val="000000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Char char="•"/>
            </a:pPr>
            <a:r>
              <a:rPr lang="es" sz="2200">
                <a:solidFill>
                  <a:srgbClr val="000000"/>
                </a:solidFill>
              </a:rPr>
              <a:t>XAMPP</a:t>
            </a:r>
            <a:endParaRPr sz="2200">
              <a:solidFill>
                <a:srgbClr val="000000"/>
              </a:solidFill>
            </a:endParaRPr>
          </a:p>
        </p:txBody>
      </p:sp>
      <p:pic>
        <p:nvPicPr>
          <p:cNvPr id="101" name="Google Shape;10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17975" y="1270425"/>
            <a:ext cx="2602650" cy="260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7"/>
          <p:cNvSpPr txBox="1"/>
          <p:nvPr>
            <p:ph type="title"/>
          </p:nvPr>
        </p:nvSpPr>
        <p:spPr>
          <a:xfrm>
            <a:off x="186400" y="1569400"/>
            <a:ext cx="6936900" cy="1605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6000"/>
              <a:t>METODOLOGÍAS</a:t>
            </a:r>
            <a:endParaRPr sz="6000"/>
          </a:p>
        </p:txBody>
      </p:sp>
      <p:pic>
        <p:nvPicPr>
          <p:cNvPr id="107" name="Google Shape;10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6975" y="940758"/>
            <a:ext cx="1987925" cy="26505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8"/>
          <p:cNvSpPr txBox="1"/>
          <p:nvPr>
            <p:ph type="title"/>
          </p:nvPr>
        </p:nvSpPr>
        <p:spPr>
          <a:xfrm>
            <a:off x="1916500" y="230500"/>
            <a:ext cx="6142800" cy="684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3800"/>
              <a:t>ODS</a:t>
            </a:r>
            <a:endParaRPr sz="3800"/>
          </a:p>
        </p:txBody>
      </p:sp>
      <p:sp>
        <p:nvSpPr>
          <p:cNvPr id="113" name="Google Shape;113;p18"/>
          <p:cNvSpPr/>
          <p:nvPr/>
        </p:nvSpPr>
        <p:spPr>
          <a:xfrm>
            <a:off x="1341988" y="1255650"/>
            <a:ext cx="1566300" cy="15330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4" name="Google Shape;11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0775" y="1307775"/>
            <a:ext cx="1428750" cy="142875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8"/>
          <p:cNvSpPr/>
          <p:nvPr/>
        </p:nvSpPr>
        <p:spPr>
          <a:xfrm>
            <a:off x="3211863" y="2845175"/>
            <a:ext cx="1566300" cy="15330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6" name="Google Shape;11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80650" y="2897300"/>
            <a:ext cx="1428750" cy="142875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8"/>
          <p:cNvSpPr/>
          <p:nvPr/>
        </p:nvSpPr>
        <p:spPr>
          <a:xfrm>
            <a:off x="5093238" y="1203525"/>
            <a:ext cx="1566300" cy="15330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8" name="Google Shape;118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62025" y="1255650"/>
            <a:ext cx="1428750" cy="142875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8"/>
          <p:cNvSpPr/>
          <p:nvPr/>
        </p:nvSpPr>
        <p:spPr>
          <a:xfrm>
            <a:off x="7099263" y="2845175"/>
            <a:ext cx="1566300" cy="15330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0" name="Google Shape;120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68050" y="2897300"/>
            <a:ext cx="1428750" cy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408375" y="0"/>
            <a:ext cx="1321600" cy="1140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211875" y="2675"/>
            <a:ext cx="1321600" cy="114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9"/>
          <p:cNvSpPr txBox="1"/>
          <p:nvPr>
            <p:ph type="title"/>
          </p:nvPr>
        </p:nvSpPr>
        <p:spPr>
          <a:xfrm>
            <a:off x="2441850" y="235975"/>
            <a:ext cx="42603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CDIO</a:t>
            </a:r>
            <a:endParaRPr/>
          </a:p>
        </p:txBody>
      </p:sp>
      <p:pic>
        <p:nvPicPr>
          <p:cNvPr id="128" name="Google Shape;12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2488" y="698163"/>
            <a:ext cx="5299024" cy="3747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3010378">
            <a:off x="954083" y="368911"/>
            <a:ext cx="2397878" cy="23978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2485212">
            <a:off x="5952558" y="567211"/>
            <a:ext cx="2397879" cy="23978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0"/>
          <p:cNvSpPr txBox="1"/>
          <p:nvPr>
            <p:ph type="title"/>
          </p:nvPr>
        </p:nvSpPr>
        <p:spPr>
          <a:xfrm>
            <a:off x="1743900" y="197150"/>
            <a:ext cx="56562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XP</a:t>
            </a:r>
            <a:endParaRPr/>
          </a:p>
        </p:txBody>
      </p:sp>
      <p:pic>
        <p:nvPicPr>
          <p:cNvPr id="136" name="Google Shape;13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61937" y="769850"/>
            <a:ext cx="4020125" cy="370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4572000" y="-61950"/>
            <a:ext cx="1411200" cy="141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400000">
            <a:off x="2974900" y="-222100"/>
            <a:ext cx="1411200" cy="141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3725" y="517452"/>
            <a:ext cx="4556550" cy="355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UCundinamarca_verde v2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